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10" r:id="rId3"/>
    <p:sldId id="257" r:id="rId4"/>
    <p:sldId id="311" r:id="rId5"/>
    <p:sldId id="314" r:id="rId6"/>
    <p:sldId id="312" r:id="rId7"/>
    <p:sldId id="313" r:id="rId8"/>
    <p:sldId id="315" r:id="rId9"/>
    <p:sldId id="284" r:id="rId10"/>
    <p:sldId id="309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ользователь Windows" initials="П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311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30" autoAdjust="0"/>
    <p:restoredTop sz="87097" autoAdjust="0"/>
  </p:normalViewPr>
  <p:slideViewPr>
    <p:cSldViewPr>
      <p:cViewPr>
        <p:scale>
          <a:sx n="66" d="100"/>
          <a:sy n="66" d="100"/>
        </p:scale>
        <p:origin x="-1422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8483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72671F-63AF-4954-99FA-B5B53D21E06B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5C4C59-FC57-40EF-9D5D-5C287E0708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2E571-18D9-4AB3-9ED5-95407E3CEE5A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38DB8-4074-463E-91D5-0EBE892CD0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F053A-AE12-48C4-B4DA-4A8403A91D3D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51C50-FE98-481D-AD89-B5D76168C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9791A-FE46-4780-BE2A-EBAE216884EC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0210F-9A01-4DC5-8ACE-96EFF1DAD8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5C71F1-1FA9-4D82-AF6A-2FBB11A1C57E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731BF9-C350-4B1C-BDA6-B2ADDBC284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4CE02-C643-4CCD-9598-C66BCA4FC0D5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2FE1B-DBF1-4241-B313-7E22FB963D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CAFD94-0F87-4E6D-9B4D-5B90422C23AE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2BF27C-018C-4412-A146-323D54EE1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1A13-2F61-4ECE-AA4E-36231AFE8A9D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42A93-B3E9-446D-8019-DF336301C9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FFCB7F-8AD5-4C56-A299-2D2DD2C3A292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BC0C5C-4F1C-4C8A-8922-BAB5A49C4D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5DFBE3-B2F6-452C-B059-E05B7FA24485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37053F-AA6A-482D-B985-62EE50247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4FBD36-4C86-49C7-A648-18310E89498F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87BC94-E5A0-4333-8122-C99E7CC313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D3EC449-3F88-445E-A4E5-15B1FCC75E69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A77D5AF1-9A53-4C2F-A386-A7987FC4A4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1" r:id="rId2"/>
    <p:sldLayoutId id="2147483697" r:id="rId3"/>
    <p:sldLayoutId id="2147483692" r:id="rId4"/>
    <p:sldLayoutId id="2147483698" r:id="rId5"/>
    <p:sldLayoutId id="2147483693" r:id="rId6"/>
    <p:sldLayoutId id="2147483699" r:id="rId7"/>
    <p:sldLayoutId id="2147483700" r:id="rId8"/>
    <p:sldLayoutId id="2147483701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44662" y="360363"/>
            <a:ext cx="7435850" cy="22764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 Современный анализ данных в различных предметных областях</a:t>
            </a: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  <a:t>:  </a:t>
            </a: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технологии, практика, применение</a:t>
            </a:r>
            <a:endParaRPr lang="ru-RU" sz="2700" dirty="0">
              <a:solidFill>
                <a:srgbClr val="7030A0"/>
              </a:solidFill>
            </a:endParaRP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4797152"/>
            <a:ext cx="5544616" cy="1440160"/>
          </a:xfrm>
        </p:spPr>
        <p:txBody>
          <a:bodyPr/>
          <a:lstStyle/>
          <a:p>
            <a:pPr marL="26988" eaLnBrk="1" hangingPunct="1">
              <a:lnSpc>
                <a:spcPct val="80000"/>
              </a:lnSpc>
            </a:pPr>
            <a:r>
              <a:rPr lang="ru-RU" sz="2800" b="1" i="1" dirty="0" err="1" smtClean="0">
                <a:solidFill>
                  <a:srgbClr val="0070C0"/>
                </a:solidFill>
              </a:rPr>
              <a:t>Сенько</a:t>
            </a:r>
            <a:r>
              <a:rPr lang="ru-RU" sz="2800" b="1" i="1" dirty="0" smtClean="0">
                <a:solidFill>
                  <a:srgbClr val="0070C0"/>
                </a:solidFill>
              </a:rPr>
              <a:t>  </a:t>
            </a:r>
            <a:r>
              <a:rPr lang="ru-RU" sz="2800" b="1" i="1" dirty="0" smtClean="0">
                <a:solidFill>
                  <a:srgbClr val="0070C0"/>
                </a:solidFill>
              </a:rPr>
              <a:t>Олег  Валентинович</a:t>
            </a:r>
          </a:p>
          <a:p>
            <a:pPr marL="26988" eaLnBrk="1" hangingPunct="1">
              <a:lnSpc>
                <a:spcPct val="80000"/>
              </a:lnSpc>
            </a:pPr>
            <a:r>
              <a:rPr lang="ru-RU" sz="2800" b="1" i="1" dirty="0" err="1" smtClean="0">
                <a:solidFill>
                  <a:srgbClr val="0070C0"/>
                </a:solidFill>
              </a:rPr>
              <a:t>Майсурадзе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Арчил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Ивериевич</a:t>
            </a:r>
            <a:endParaRPr lang="ru-RU" sz="2800" b="1" i="1" dirty="0" smtClean="0">
              <a:solidFill>
                <a:srgbClr val="0070C0"/>
              </a:solidFill>
            </a:endParaRPr>
          </a:p>
        </p:txBody>
      </p:sp>
      <p:pic>
        <p:nvPicPr>
          <p:cNvPr id="4" name="Рисунок 3" descr="Популярная_лекция.bmp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9632" y="3015798"/>
            <a:ext cx="3240360" cy="13493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solidFill>
                  <a:srgbClr val="00B0F0"/>
                </a:solidFill>
              </a:rPr>
              <a:t>Спасибо за внимание!!!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Контакты 8-903-752-30-76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senkoov@mail.ru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За последние десятилетия в различных  областях знаний накоплены большие массивы информации.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2988" y="332657"/>
            <a:ext cx="8101012" cy="6525344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МЕДИЦИНА</a:t>
            </a:r>
            <a:r>
              <a:rPr lang="en-US" sz="2400" b="1" dirty="0" smtClean="0">
                <a:solidFill>
                  <a:srgbClr val="C00000"/>
                </a:solidFill>
              </a:rPr>
              <a:t>.</a:t>
            </a:r>
            <a:r>
              <a:rPr lang="en-US" sz="2400" b="1" dirty="0" smtClean="0">
                <a:solidFill>
                  <a:srgbClr val="967D42"/>
                </a:solidFill>
              </a:rPr>
              <a:t> </a:t>
            </a:r>
            <a:r>
              <a:rPr lang="ru-RU" sz="2400" b="1" dirty="0" smtClean="0">
                <a:solidFill>
                  <a:srgbClr val="967D42"/>
                </a:solidFill>
              </a:rPr>
              <a:t>Архивы  медицинских данных, находящиеся в распоряжении клиник и других медицинских учреждений, содержат большое количество сведений о   различных  случаях каждого конкретного заболевания, включая  данные об анамнезе,  ходе и тяжести течения заболевания, значения </a:t>
            </a: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разнообразных клинических, лабораторных и инструментальных показателей.</a:t>
            </a:r>
          </a:p>
          <a:p>
            <a:pPr algn="just" eaLnBrk="1" hangingPunct="1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rgbClr val="967D42"/>
                </a:solidFill>
              </a:rPr>
              <a:t>Накопленные данные используются для решения задач медицинской диагностики и прогнозирования, изучения механизма патогенеза, поиска  новых эффективных способов лечения.</a:t>
            </a:r>
            <a:endParaRPr lang="en-US" sz="2400" b="1" dirty="0" smtClean="0">
              <a:solidFill>
                <a:srgbClr val="967D42"/>
              </a:solidFill>
            </a:endParaRPr>
          </a:p>
          <a:p>
            <a:pPr algn="just" eaLnBrk="1" hangingPunct="1">
              <a:lnSpc>
                <a:spcPct val="150000"/>
              </a:lnSpc>
              <a:buNone/>
            </a:pPr>
            <a:endParaRPr lang="ru-RU" sz="2400" b="1" dirty="0" smtClean="0">
              <a:solidFill>
                <a:srgbClr val="967D4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C00000"/>
                </a:solidFill>
              </a:rPr>
              <a:t>ХИМИЯ.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Накоплена информация о свойствах большого числа химических соединений. Данная информация может быть использована для прогнозирования свойств новых ещё не синтезированных соединений. Наличие эффективных способов прогнозирования позволяет значительно ускорить поиск соединений с заданными свойствами.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476672"/>
            <a:ext cx="7499350" cy="6381328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ru-RU" dirty="0" smtClean="0">
                <a:solidFill>
                  <a:srgbClr val="C00000"/>
                </a:solidFill>
              </a:rPr>
              <a:t>Материаловеденье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  <a:p>
            <a:pPr algn="just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Массивы экспериментальной информации использовались прогнозирования свойств  металлических сплавов по  составу. Решение данной задачи позволяет существенно снизить  число дорогостоящих экспериментов для </a:t>
            </a:r>
            <a:r>
              <a:rPr lang="ru-RU" sz="2400" b="1" dirty="0" err="1" smtClean="0">
                <a:solidFill>
                  <a:schemeClr val="bg2">
                    <a:lumMod val="50000"/>
                  </a:schemeClr>
                </a:solidFill>
              </a:rPr>
              <a:t>поика</a:t>
            </a: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 условий, при которых достигаются  оптимальные выходные характеристики сплавов. Например, такими характеристиками могут быть  предел прочности на изгиб и твёрдость 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Антропология и этнография.</a:t>
            </a:r>
          </a:p>
          <a:p>
            <a:pPr algn="just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Накоплена информация о встречаемости мифологических  сюжетов в фольклорных традициях по всему мира.  Использования современных методов анализ данных в приложении к этой информации позволяет выявить связь между различными этносами, реконструировать исторический процесс расселения народов.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Социология.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Массивы социологической информации используются для исследования связи устойчивых поведенческих навыков и общественных институтов с различными  экономическими, климатическими, политическими или иными факторами.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Изучение природных явлений.</a:t>
            </a:r>
          </a:p>
          <a:p>
            <a:pPr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Методы анализа данных использовались для прогнозирования  уровня радиации на Международной космической станции по показателям солнечной и геомагнитной активности, а также параметрам орбиты станции.</a:t>
            </a:r>
          </a:p>
          <a:p>
            <a:pPr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Исследования проводились по массиву многолетних наблюдений указанных параметров.  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332656"/>
            <a:ext cx="8100392" cy="6525344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Данная информация может быть использована для решения разнообразных задач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 </a:t>
            </a: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повышение  точности диагностики, изучение причин и механизмов  возникновения различных патологий, поиска  эффективных  способов лечения, выбор оптимального  курса лечения для каждого конкретного пациента.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7426</TotalTime>
  <Words>317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 Современный анализ данных в различных предметных областях:  технологии, практика, применение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Логико-статистический анализ связи биохимических и клинических показателей с возникновением нарушения мозгового кровообращения (преходящего и острого) у пациентов с хронической ишемией головного мозга</dc:title>
  <dc:creator>Пользователь Windows</dc:creator>
  <cp:lastModifiedBy>UserAIM</cp:lastModifiedBy>
  <cp:revision>58</cp:revision>
  <dcterms:created xsi:type="dcterms:W3CDTF">2012-10-10T19:45:46Z</dcterms:created>
  <dcterms:modified xsi:type="dcterms:W3CDTF">2015-02-18T17:05:21Z</dcterms:modified>
</cp:coreProperties>
</file>